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709" r:id="rId1"/>
  </p:sldMasterIdLst>
  <p:notesMasterIdLst>
    <p:notesMasterId r:id="rId8"/>
  </p:notesMasterIdLst>
  <p:sldIdLst>
    <p:sldId id="256" r:id="rId2"/>
    <p:sldId id="1598" r:id="rId3"/>
    <p:sldId id="1599" r:id="rId4"/>
    <p:sldId id="1603" r:id="rId5"/>
    <p:sldId id="1600" r:id="rId6"/>
    <p:sldId id="1601" r:id="rId7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08" autoAdjust="0"/>
    <p:restoredTop sz="94720"/>
  </p:normalViewPr>
  <p:slideViewPr>
    <p:cSldViewPr>
      <p:cViewPr varScale="1">
        <p:scale>
          <a:sx n="69" d="100"/>
          <a:sy n="69" d="100"/>
        </p:scale>
        <p:origin x="42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539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87D19-5377-4530-AEE6-68162B3FB4E1}" type="datetimeFigureOut">
              <a:rPr lang="en-US" smtClean="0"/>
              <a:t>9/10/2021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539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B2602-2108-461A-A278-F64D658C7B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97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8B2602-2108-461A-A278-F64D658C7B0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768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8B2602-2108-461A-A278-F64D658C7B0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658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F65A64F-D8F5-4426-945E-78628911C99D}" type="datetime1">
              <a:rPr lang="en-US" smtClean="0"/>
              <a:t>9/10/2021</a:t>
            </a:fld>
            <a:endParaRPr lang="en-US"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70" name="Google Shape;70;p1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72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>
            <a:spLocks noGrp="1"/>
          </p:cNvSpPr>
          <p:nvPr>
            <p:ph type="title"/>
          </p:nvPr>
        </p:nvSpPr>
        <p:spPr>
          <a:xfrm rot="5400000">
            <a:off x="7133450" y="1956675"/>
            <a:ext cx="5811900" cy="26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1"/>
          </p:nvPr>
        </p:nvSpPr>
        <p:spPr>
          <a:xfrm rot="5400000">
            <a:off x="1799350" y="-596125"/>
            <a:ext cx="5811900" cy="7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918F291-DA34-400C-8F83-23C666795262}" type="datetime1">
              <a:rPr lang="en-US" smtClean="0"/>
              <a:t>9/10/2021</a:t>
            </a:fld>
            <a:endParaRPr lang="en-US"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21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 txBox="1">
            <a:spLocks noGrp="1"/>
          </p:cNvSpPr>
          <p:nvPr>
            <p:ph type="ctrTitle"/>
          </p:nvPr>
        </p:nvSpPr>
        <p:spPr>
          <a:xfrm>
            <a:off x="914400" y="1122363"/>
            <a:ext cx="103632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DD5F5AA-0755-4EDD-8BBF-E58B0372845F}" type="datetime1">
              <a:rPr lang="en-US" smtClean="0"/>
              <a:t>9/10/2021</a:t>
            </a:fld>
            <a:endParaRPr lang="en-US" dirty="0"/>
          </a:p>
        </p:txBody>
      </p:sp>
      <p:sp>
        <p:nvSpPr>
          <p:cNvPr id="92" name="Google Shape;92;p1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93" name="Google Shape;93;p15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93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97F18248-01C0-4C00-AC5B-A66FD086CE3F}" type="datetime1">
              <a:rPr lang="en-US" smtClean="0"/>
              <a:t>9/10/2021</a:t>
            </a:fld>
            <a:endParaRPr lang="en-US" dirty="0"/>
          </a:p>
        </p:txBody>
      </p:sp>
      <p:sp>
        <p:nvSpPr>
          <p:cNvPr id="129" name="Google Shape;129;p2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130" name="Google Shape;130;p2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5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9933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DRAFT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4DCB2-1241-461E-A1D3-C25D10FDC4D9}" type="datetime1">
              <a:rPr lang="en-US" smtClean="0"/>
              <a:t>9/10/2021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115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6175312"/>
            <a:ext cx="12192000" cy="682800"/>
          </a:xfrm>
          <a:prstGeom prst="rect">
            <a:avLst/>
          </a:prstGeom>
          <a:solidFill>
            <a:srgbClr val="0E6F98"/>
          </a:solidFill>
          <a:ln w="9525" cap="flat" cmpd="sng">
            <a:solidFill>
              <a:srgbClr val="0E6F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Google Shape;7;p1" descr="APS_CMYK_white_horizontal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082299" y="6191915"/>
            <a:ext cx="1924127" cy="645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186925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dc.gov/coronavirus/2019-ncov/your-health/effective-masks.html" TargetMode="External"/><Relationship Id="rId3" Type="http://schemas.openxmlformats.org/officeDocument/2006/relationships/hyperlink" Target="https://www.cdc.gov/coronavirus/2019-ncov/vaccines/fully-vaccinated.html" TargetMode="External"/><Relationship Id="rId7" Type="http://schemas.openxmlformats.org/officeDocument/2006/relationships/hyperlink" Target="https://www.cdc.gov/coronavirus/2019-ncov/hcp/duration-isolation.html" TargetMode="External"/><Relationship Id="rId2" Type="http://schemas.openxmlformats.org/officeDocument/2006/relationships/hyperlink" Target="https://www.cdc.gov/coronavirus/2019-ncov/php/contact-tracing/contact-tracing-plan/appendix.html%23contact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cdc.gov/coronavirus/2019-ncov/hcp/clinical-guidance-management-patients.html" TargetMode="External"/><Relationship Id="rId11" Type="http://schemas.openxmlformats.org/officeDocument/2006/relationships/hyperlink" Target="https://www.cdc.gov/coronavirus/2019-ncov/community/schools-childcare/k-12-guidance.html" TargetMode="External"/><Relationship Id="rId5" Type="http://schemas.openxmlformats.org/officeDocument/2006/relationships/hyperlink" Target="https://www.cdc.gov/coronavirus/2019-ncov/prevent-getting-sick/prevention.html#stay6ft" TargetMode="External"/><Relationship Id="rId10" Type="http://schemas.openxmlformats.org/officeDocument/2006/relationships/hyperlink" Target="https://www.cdc.gov/coronavirus/2019-ncov/community/schools-childcare/cloth-face-cover.html" TargetMode="External"/><Relationship Id="rId4" Type="http://schemas.openxmlformats.org/officeDocument/2006/relationships/hyperlink" Target="https://www.cdc.gov/coronavirus/2019-ncov/science/science-briefs/sars-cov-2-transmission.html" TargetMode="External"/><Relationship Id="rId9" Type="http://schemas.openxmlformats.org/officeDocument/2006/relationships/hyperlink" Target="https://www.cdc.gov/coronavirus/2019-ncov/prevent-getting-sick/mask-fit-and-filtration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inyaps.com/?CovidStaffForm" TargetMode="External"/><Relationship Id="rId2" Type="http://schemas.openxmlformats.org/officeDocument/2006/relationships/hyperlink" Target="http://tinyaps.com/?CovidStudentForm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9FC9137-9E69-3347-85AF-CDE7995E23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3" b="5495"/>
          <a:stretch/>
        </p:blipFill>
        <p:spPr>
          <a:xfrm>
            <a:off x="-18815" y="0"/>
            <a:ext cx="12229629" cy="60198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000" y="1548511"/>
            <a:ext cx="4343400" cy="4155689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65"/>
              </a:spcBef>
            </a:pPr>
            <a:r>
              <a:rPr sz="3600" spc="-5" dirty="0">
                <a:solidFill>
                  <a:srgbClr val="FFFFFF"/>
                </a:solidFill>
              </a:rPr>
              <a:t>202</a:t>
            </a:r>
            <a:r>
              <a:rPr lang="en-US" sz="3600" spc="-5" dirty="0">
                <a:solidFill>
                  <a:srgbClr val="FFFFFF"/>
                </a:solidFill>
              </a:rPr>
              <a:t>1</a:t>
            </a:r>
            <a:r>
              <a:rPr sz="3600" dirty="0">
                <a:solidFill>
                  <a:srgbClr val="FFFFFF"/>
                </a:solidFill>
              </a:rPr>
              <a:t>–</a:t>
            </a:r>
            <a:r>
              <a:rPr sz="3600" spc="-5" dirty="0">
                <a:solidFill>
                  <a:srgbClr val="FFFFFF"/>
                </a:solidFill>
              </a:rPr>
              <a:t>202</a:t>
            </a:r>
            <a:r>
              <a:rPr lang="en-US" sz="3600" spc="-5" dirty="0">
                <a:solidFill>
                  <a:srgbClr val="FFFFFF"/>
                </a:solidFill>
              </a:rPr>
              <a:t>2</a:t>
            </a:r>
            <a:r>
              <a:rPr sz="3600" spc="-5" dirty="0">
                <a:solidFill>
                  <a:srgbClr val="FFFFFF"/>
                </a:solidFill>
              </a:rPr>
              <a:t> </a:t>
            </a:r>
            <a:r>
              <a:rPr lang="en-US" sz="3600" spc="-5" dirty="0">
                <a:solidFill>
                  <a:srgbClr val="FFFFFF"/>
                </a:solidFill>
              </a:rPr>
              <a:t>Quarantine Guidance for COVID-19: Health, Safety and Instructional Plans</a:t>
            </a:r>
            <a:br>
              <a:rPr lang="en-US" sz="3600" spc="-5" dirty="0">
                <a:solidFill>
                  <a:srgbClr val="FFFFFF"/>
                </a:solidFill>
              </a:rPr>
            </a:br>
            <a:r>
              <a:rPr lang="en-US" sz="3600" spc="-5" dirty="0">
                <a:solidFill>
                  <a:srgbClr val="FFFFFF"/>
                </a:solidFill>
              </a:rPr>
              <a:t/>
            </a:r>
            <a:br>
              <a:rPr lang="en-US" sz="3600" spc="-5" dirty="0">
                <a:solidFill>
                  <a:srgbClr val="FFFFFF"/>
                </a:solidFill>
              </a:rPr>
            </a:br>
            <a:endParaRPr sz="16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205104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8739" y="-5968"/>
            <a:ext cx="12034520" cy="1363194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Academics</a:t>
            </a:r>
            <a:b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4000" b="1" dirty="0">
                <a:solidFill>
                  <a:srgbClr val="FF9933"/>
                </a:solidFill>
                <a:latin typeface="Century Gothic"/>
                <a:ea typeface="+mj-ea"/>
              </a:rPr>
              <a:t>FY22 Health and Safety Guidelines </a:t>
            </a:r>
            <a:endParaRPr b="1" spc="-5" dirty="0">
              <a:solidFill>
                <a:schemeClr val="accent2"/>
              </a:solidFill>
            </a:endParaRPr>
          </a:p>
        </p:txBody>
      </p:sp>
      <p:graphicFrame>
        <p:nvGraphicFramePr>
          <p:cNvPr id="4" name="object 9">
            <a:extLst>
              <a:ext uri="{FF2B5EF4-FFF2-40B4-BE49-F238E27FC236}">
                <a16:creationId xmlns:a16="http://schemas.microsoft.com/office/drawing/2014/main" id="{A36C5D4D-6CB2-45DB-A69A-437F1BD7E1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981019"/>
              </p:ext>
            </p:extLst>
          </p:nvPr>
        </p:nvGraphicFramePr>
        <p:xfrm>
          <a:off x="152400" y="1335230"/>
          <a:ext cx="11811000" cy="47455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89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1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717">
                <a:tc>
                  <a:txBody>
                    <a:bodyPr/>
                    <a:lstStyle/>
                    <a:p>
                      <a:pPr marL="1435735" marR="290195" indent="-1114425">
                        <a:lnSpc>
                          <a:spcPct val="100000"/>
                        </a:lnSpc>
                      </a:pP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ee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ara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40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 P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si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ase?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09D18"/>
                    </a:solidFill>
                  </a:tcPr>
                </a:tc>
                <a:tc>
                  <a:txBody>
                    <a:bodyPr/>
                    <a:lstStyle/>
                    <a:p>
                      <a:pPr marL="189865">
                        <a:lnSpc>
                          <a:spcPct val="100000"/>
                        </a:lnSpc>
                      </a:pP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’t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eed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ara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4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re?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09D1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853">
                <a:tc>
                  <a:txBody>
                    <a:bodyPr/>
                    <a:lstStyle/>
                    <a:p>
                      <a:pPr marL="37147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Peop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nated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been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c</a:t>
                      </a:r>
                      <a:r>
                        <a:rPr sz="1400" u="sng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l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o</a:t>
                      </a:r>
                      <a:r>
                        <a:rPr sz="1400" u="sng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s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e</a:t>
                      </a:r>
                      <a:r>
                        <a:rPr sz="1400" u="sng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conta</a:t>
                      </a:r>
                      <a:r>
                        <a:rPr sz="1400" u="sng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c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t</a:t>
                      </a:r>
                      <a:r>
                        <a:rPr sz="1400" spc="-2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eo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has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OVI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D-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19.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40"/>
                        </a:spcBef>
                      </a:pPr>
                      <a:endParaRPr sz="1400" dirty="0"/>
                    </a:p>
                    <a:p>
                      <a:pPr marL="371475" marR="483234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Peop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op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pto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3 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onths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of the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bout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OVI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D-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19.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FCC"/>
                    </a:solidFill>
                  </a:tcPr>
                </a:tc>
                <a:tc>
                  <a:txBody>
                    <a:bodyPr/>
                    <a:lstStyle/>
                    <a:p>
                      <a:pPr marL="416559" marR="18415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Peop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had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OVI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D-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19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3 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onths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w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ho</a:t>
                      </a:r>
                      <a:r>
                        <a:rPr sz="1400" spc="-1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a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r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e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400" spc="1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f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u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ll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y</a:t>
                      </a:r>
                      <a:r>
                        <a:rPr sz="1400" spc="-2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400" spc="-1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v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a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c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c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i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nated</a:t>
                      </a:r>
                      <a:r>
                        <a:rPr sz="1400" spc="-2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not 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u="sng" spc="-15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1400" u="sng" spc="-5" dirty="0">
                          <a:latin typeface="Arial"/>
                          <a:cs typeface="Arial"/>
                        </a:rPr>
                        <a:t>ri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400" u="sng" spc="-5" dirty="0">
                          <a:latin typeface="Arial"/>
                          <a:cs typeface="Arial"/>
                        </a:rPr>
                        <a:t>ci</a:t>
                      </a:r>
                      <a:r>
                        <a:rPr sz="1400" u="sng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u="sng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any</a:t>
                      </a:r>
                      <a:r>
                        <a:rPr sz="1400" u="sng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u="sng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400" u="sng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pto</a:t>
                      </a:r>
                      <a:r>
                        <a:rPr sz="1400" u="sng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u="sng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.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</a:pPr>
                      <a:endParaRPr sz="1400" dirty="0"/>
                    </a:p>
                    <a:p>
                      <a:pPr marL="416559" marR="23495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Peop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tested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OVI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D-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19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onths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not ha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q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ua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ant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ted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as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ong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as they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op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new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pto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s.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39"/>
                        </a:spcBef>
                        <a:buFont typeface="Arial"/>
                        <a:buChar char="•"/>
                      </a:pPr>
                      <a:endParaRPr sz="1400" dirty="0"/>
                    </a:p>
                    <a:p>
                      <a:pPr marL="416559" marR="16256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400" b="1" spc="0" dirty="0">
                          <a:latin typeface="Arial"/>
                          <a:cs typeface="Arial"/>
                        </a:rPr>
                        <a:t>e: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Pers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ex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4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oth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i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ers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ho h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ave</a:t>
                      </a:r>
                      <a:r>
                        <a:rPr sz="14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en ex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400" b="1" i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eed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qu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ra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e.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7196">
                <a:tc gridSpan="2">
                  <a:txBody>
                    <a:bodyPr/>
                    <a:lstStyle/>
                    <a:p>
                      <a:r>
                        <a:rPr lang="en-US" sz="1400" b="1" i="1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What Counts as Close Contact?</a:t>
                      </a:r>
                      <a:endParaRPr lang="en-US" sz="1400" b="0" i="1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Close Contact through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4"/>
                        </a:rPr>
                        <a:t>Proximity and Duration of Exposure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: Someone who was within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5"/>
                        </a:rPr>
                        <a:t>6 feet of an infected person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(laboratory-confirmed or a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6"/>
                        </a:rPr>
                        <a:t>clinically compatible illness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) for a cumulative total of 15 minutes or more over a 24-hour period (for example, three individual 5-minute exposures for a total of 15 minutes). An infected person can spread SARS-CoV-2 starting from 2 days before they have any symptoms (or, for asymptomatic patients, 2 days before the positive specimen collection date), until they meet criteria for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7"/>
                        </a:rPr>
                        <a:t>discontinuing home isolation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Exception: In the K–12 indoor classroom setting, the close contact definition excludes students who were within 3 to 6 feet of an infected student (laboratory-confirmed or a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6"/>
                        </a:rPr>
                        <a:t>clinically compatible illness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) where both students were engaged in consistent and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8"/>
                        </a:rPr>
                        <a:t>correct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use of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9"/>
                        </a:rPr>
                        <a:t>well-fitting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10"/>
                        </a:rPr>
                        <a:t>masks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; and other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11"/>
                        </a:rPr>
                        <a:t>K–12 school prevention strategies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(such as universal and correct mask use, physical distancing, increased ventilation) were in place in the K–12 school setting. </a:t>
                      </a:r>
                      <a:r>
                        <a:rPr lang="en-US" sz="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(CDC, July 2021)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1" i="1" u="none" strike="noStrike" cap="non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This exception does not apply to teachers, staff, or other adults in the indoor classroom setting.</a:t>
                      </a:r>
                    </a:p>
                    <a:p>
                      <a:pPr marL="37147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endParaRPr sz="1400" i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88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205104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8739" y="-5968"/>
            <a:ext cx="12034520" cy="1363194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Academics</a:t>
            </a:r>
            <a:b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4000" b="1" dirty="0">
                <a:solidFill>
                  <a:srgbClr val="FF9933"/>
                </a:solidFill>
                <a:latin typeface="Century Gothic"/>
                <a:ea typeface="+mj-ea"/>
              </a:rPr>
              <a:t>FY22 Health and Safety Guidelines </a:t>
            </a:r>
            <a:endParaRPr b="1" spc="-5" dirty="0">
              <a:solidFill>
                <a:schemeClr val="accent2"/>
              </a:solidFill>
            </a:endParaRPr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4E9C47FF-4FDE-41A8-A0D7-17A0C3D483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81000" y="2031752"/>
            <a:ext cx="11582400" cy="391836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vert="horz" wrap="square" lIns="0" tIns="0" rIns="0" bIns="0" rtlCol="0" anchor="t" anchorCtr="0">
            <a:noAutofit/>
          </a:bodyPr>
          <a:lstStyle/>
          <a:p>
            <a:pPr marL="355600" marR="127000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collabo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ation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ith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Fulton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ounty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oard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ealth,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ealth </a:t>
            </a: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how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long quar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antines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hould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last,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 on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 conditions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needs.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950"/>
              </a:lnSpc>
              <a:spcBef>
                <a:spcPts val="41"/>
              </a:spcBef>
              <a:buFont typeface="Courier New"/>
              <a:buChar char="o"/>
            </a:pP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marR="69215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hool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addre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idual 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tudent and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staff e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ure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s.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Whole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clas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Whole </a:t>
            </a: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hool e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ures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addre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ealth </a:t>
            </a: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irector.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650"/>
              </a:lnSpc>
              <a:spcBef>
                <a:spcPts val="45"/>
              </a:spcBef>
              <a:buFont typeface="Courier New"/>
              <a:buChar char="o"/>
            </a:pP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lnSpc>
                <a:spcPct val="10000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sz="2000" b="1" i="1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b="1" i="1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tudents/</a:t>
            </a:r>
            <a:r>
              <a:rPr sz="2000" b="1" i="1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b="1" i="1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taff</a:t>
            </a:r>
            <a:r>
              <a:rPr sz="2000" b="1" i="1" spc="4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b="1" i="1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 return</a:t>
            </a:r>
            <a:r>
              <a:rPr sz="2000" b="1" i="1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b="1" i="1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sz="2000" b="1" i="1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000" b="1" i="1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om </a:t>
            </a:r>
            <a:r>
              <a:rPr sz="2000" b="1" i="1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quarantine: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2800" lvl="1" indent="-342900">
              <a:lnSpc>
                <a:spcPct val="100000"/>
              </a:lnSpc>
              <a:spcBef>
                <a:spcPts val="240"/>
              </a:spcBef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fter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day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ithout testing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ts val="500"/>
              </a:lnSpc>
              <a:spcBef>
                <a:spcPts val="36"/>
              </a:spcBef>
              <a:buFont typeface="Courier New"/>
              <a:buChar char="o"/>
            </a:pP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2800" marR="475615" lvl="1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fter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day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 recei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 result (test </a:t>
            </a:r>
            <a:r>
              <a:rPr sz="2000" spc="-3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ccur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day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later)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2800" marR="12700" lvl="1" indent="-342900">
              <a:lnSpc>
                <a:spcPts val="2380"/>
              </a:lnSpc>
              <a:spcBef>
                <a:spcPts val="484"/>
              </a:spcBef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fter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topping quar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antine,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iduals 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hould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ontinue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sz="2000" spc="-3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pto</a:t>
            </a:r>
            <a:r>
              <a:rPr sz="2000" spc="-3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3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until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 da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sure.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76D28097-F36F-4C05-AB48-231A0F31BBA6}"/>
              </a:ext>
            </a:extLst>
          </p:cNvPr>
          <p:cNvSpPr txBox="1">
            <a:spLocks/>
          </p:cNvSpPr>
          <p:nvPr/>
        </p:nvSpPr>
        <p:spPr>
          <a:xfrm>
            <a:off x="457200" y="907883"/>
            <a:ext cx="11277600" cy="939554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>
              <a:defRPr sz="4400" b="1" i="0">
                <a:solidFill>
                  <a:srgbClr val="FF9933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pPr marL="31115">
              <a:lnSpc>
                <a:spcPts val="4560"/>
              </a:lnSpc>
            </a:pPr>
            <a:r>
              <a:rPr lang="en-US" sz="2400" kern="0" spc="-35">
                <a:latin typeface="Arial"/>
                <a:cs typeface="Arial"/>
              </a:rPr>
              <a:t/>
            </a:r>
            <a:br>
              <a:rPr lang="en-US" sz="2400" kern="0" spc="-35">
                <a:latin typeface="Arial"/>
                <a:cs typeface="Arial"/>
              </a:rPr>
            </a:br>
            <a:r>
              <a:rPr lang="en-US" sz="2400" kern="0" spc="-3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en-US" sz="2400" kern="0" spc="1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Lon</a:t>
            </a:r>
            <a:r>
              <a:rPr lang="en-US" sz="2400" kern="0" spc="-2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 </a:t>
            </a:r>
            <a:r>
              <a:rPr lang="en-US" sz="2400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</a:t>
            </a:r>
            <a:r>
              <a:rPr lang="en-US" sz="2400" kern="0" spc="-2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kern="0" spc="1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0" spc="-1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400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kern="0" spc="-2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400" kern="0" spc="1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kern="0" spc="-3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</a:t>
            </a:r>
            <a:r>
              <a:rPr lang="en-US" sz="2400" i="1" kern="0" spc="-1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400" i="1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en-US" sz="2400" i="1" kern="0" spc="-1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400" i="1" kern="0" spc="-1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i="1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en-US" sz="2400" ker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</a:t>
            </a:r>
            <a:r>
              <a:rPr lang="en-US" sz="2400" kern="0" spc="-2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t?</a:t>
            </a:r>
            <a:endParaRPr lang="en-US" sz="2400" kern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238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9DF0A96-773B-43CF-8460-9EB45D683AC6}"/>
              </a:ext>
            </a:extLst>
          </p:cNvPr>
          <p:cNvSpPr txBox="1"/>
          <p:nvPr/>
        </p:nvSpPr>
        <p:spPr>
          <a:xfrm>
            <a:off x="278167" y="1574728"/>
            <a:ext cx="9399234" cy="368307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AD7D6F-F9B6-4B07-9D19-ABA84CA18FF9}"/>
              </a:ext>
            </a:extLst>
          </p:cNvPr>
          <p:cNvSpPr txBox="1"/>
          <p:nvPr/>
        </p:nvSpPr>
        <p:spPr>
          <a:xfrm>
            <a:off x="116469" y="1447800"/>
            <a:ext cx="9677400" cy="6435804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en-US" sz="2800" b="1" i="1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How are positive cases or exposures reported? </a:t>
            </a:r>
            <a:endParaRPr lang="en-US" sz="2800" b="1" i="1" dirty="0">
              <a:solidFill>
                <a:srgbClr val="002060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Individuals who test positive for COVID OR who are exposed to a confirmed case should complete one of the links below for self-reporting:</a:t>
            </a:r>
            <a:endParaRPr lang="en-US" sz="2400" b="0" dirty="0">
              <a:solidFill>
                <a:srgbClr val="002060"/>
              </a:solidFill>
              <a:effectLst/>
            </a:endParaRP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b="0" i="0" u="none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Student self-report form:</a:t>
            </a:r>
            <a:r>
              <a:rPr lang="en-US" sz="2400" b="0" i="0" u="sng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http://tinyAPS.com/?CovidStudentForm</a:t>
            </a:r>
            <a:endParaRPr lang="en-US" sz="2400" b="0" i="0" u="sng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b="0" i="0" u="none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Staff self-report form:</a:t>
            </a:r>
            <a:r>
              <a:rPr lang="en-US" sz="2400" b="0" i="0" u="sng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http://tinyAPS.com/?CovidStaffForm</a:t>
            </a:r>
            <a:endParaRPr lang="en-US" sz="2400" b="0" i="0" u="sng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457200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1A09977B-63A6-4002-9540-AA746EB630E4}"/>
              </a:ext>
            </a:extLst>
          </p:cNvPr>
          <p:cNvSpPr txBox="1">
            <a:spLocks/>
          </p:cNvSpPr>
          <p:nvPr/>
        </p:nvSpPr>
        <p:spPr>
          <a:xfrm>
            <a:off x="78739" y="-5968"/>
            <a:ext cx="12034520" cy="1363194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kern="0" spc="-5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kern="0" spc="-3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kern="0" spc="-5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kern="0" spc="-15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kern="0" spc="-2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Academics</a:t>
            </a:r>
            <a:br>
              <a:rPr lang="en-US" sz="4000" b="1" kern="0" spc="-2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4000" b="1" kern="0">
                <a:solidFill>
                  <a:srgbClr val="FF9933"/>
                </a:solidFill>
                <a:latin typeface="Century Gothic"/>
                <a:ea typeface="+mj-ea"/>
              </a:rPr>
              <a:t>FY22 Health and Safety Guidelines </a:t>
            </a:r>
            <a:endParaRPr lang="en-US" b="1" kern="0" spc="-5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86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327660" cy="234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12034520" cy="1186543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Schools</a:t>
            </a:r>
            <a:b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3200" b="1" dirty="0">
                <a:solidFill>
                  <a:srgbClr val="FF9933"/>
                </a:solidFill>
                <a:latin typeface="Century Gothic"/>
                <a:ea typeface="+mj-ea"/>
              </a:rPr>
              <a:t>SY21-22 District Quarantine Instructional Guidance</a:t>
            </a:r>
            <a:endParaRPr sz="3200" b="1" spc="-5" dirty="0">
              <a:solidFill>
                <a:schemeClr val="accent2"/>
              </a:solidFill>
            </a:endParaRPr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05AE9F94-049B-4C39-836D-D500A6196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289638"/>
              </p:ext>
            </p:extLst>
          </p:nvPr>
        </p:nvGraphicFramePr>
        <p:xfrm>
          <a:off x="457200" y="1165723"/>
          <a:ext cx="10588239" cy="46943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61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6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6444">
                <a:tc>
                  <a:txBody>
                    <a:bodyPr/>
                    <a:lstStyle/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lang="en-US" sz="1400" b="1" u="sng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</a:rPr>
                        <a:t>CONDITION A </a:t>
                      </a: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AN ENTIRE CLASS IS QUARANTINED DUE TO COVID CASES/EXPOSURES (INCLUDING TEACHER)</a:t>
                      </a: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sz="1400" b="1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lang="en-US" sz="1400" b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lang="en-US" sz="1400" b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16559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virtual or building-level designee will be assigned to deliver instruction virtually.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69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CONDITION B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​ONE OR MORE STUDENTS TEST POSITIVE FOR COVID ​(UNRELATED CASES)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ONE OR MORE STUDENTS TEST POSITIVE FOR COVID WITH EXPOSURES TO OTHER STUDENTS WITHIN A CLASSROOM/​TEAM/GRADE LEVEL ​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school has positive cases in different classes where there are no exposures within the spaces these students occupied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Example: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Teacher A – one student with COVID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Teacher B – two students with COVID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Teacher C – no students with COVID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(Isolated cases throughout the building)</a:t>
                      </a:r>
                      <a:r>
                        <a:rPr lang="en-US" sz="1400" i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Teachers will make current academic work available virtually.  A teacher/tutor will provide after school tutoring for students absent during the quarantine period. ​Designated virtual teachers/tutors and number of tutorial sessions will be determined by school-level administration based on need.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 virtual learning tutorial schedule will be developed by the school and implemented over the course of the quarantine period. ​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i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who complete virtual assignments will be marked present.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4839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955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327660" cy="234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09757"/>
            <a:ext cx="12034520" cy="1234953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Schools</a:t>
            </a:r>
            <a:b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3600" b="1" dirty="0">
                <a:solidFill>
                  <a:srgbClr val="FF9933"/>
                </a:solidFill>
                <a:latin typeface="Century Gothic"/>
                <a:ea typeface="+mj-ea"/>
              </a:rPr>
              <a:t>SY21-22 District Quarantine Instructional Guidance</a:t>
            </a:r>
            <a:endParaRPr sz="3600" b="1" spc="-5" dirty="0">
              <a:solidFill>
                <a:schemeClr val="accent2"/>
              </a:solidFill>
            </a:endParaRPr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05AE9F94-049B-4C39-836D-D500A6196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705485"/>
              </p:ext>
            </p:extLst>
          </p:nvPr>
        </p:nvGraphicFramePr>
        <p:xfrm>
          <a:off x="533400" y="1371600"/>
          <a:ext cx="10588239" cy="41291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212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5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24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CONDITION C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​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TEACHER TESTS POSITIVE FOR COVID (NO EVIDENCE OF STUDENTS EXPOSURE) ​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 long-term substitute or building-level designee will be assigned to the teacher’s classroom.​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Current substitute teacher plans will be used during the quarantine period for students affected. If the teacher is exposed and not ill, the teacher will provide instruction virtually.  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6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CONDITION 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Whole School/District Closure due to COVID Outbreak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Entire school pivots to virtual learning 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4839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114595"/>
      </p:ext>
    </p:extLst>
  </p:cSld>
  <p:clrMapOvr>
    <a:masterClrMapping/>
  </p:clrMapOvr>
</p:sld>
</file>

<file path=ppt/theme/theme1.xml><?xml version="1.0" encoding="utf-8"?>
<a:theme xmlns:a="http://schemas.openxmlformats.org/drawingml/2006/main" name="New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heme" id="{1BB2860B-823E-4260-8FD9-4463B75C1A86}" vid="{C9C485AF-E02F-4C7F-954A-0A9BE15520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2187</TotalTime>
  <Words>845</Words>
  <Application>Microsoft Office PowerPoint</Application>
  <PresentationFormat>Widescreen</PresentationFormat>
  <Paragraphs>92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Courier New</vt:lpstr>
      <vt:lpstr>Symbol</vt:lpstr>
      <vt:lpstr>Times New Roman</vt:lpstr>
      <vt:lpstr>New Theme</vt:lpstr>
      <vt:lpstr>2021–2022 Quarantine Guidance for COVID-19: Health, Safety and Instructional Plans  </vt:lpstr>
      <vt:lpstr>Day One APS: Division of Academics FY22 Health and Safety Guidelines </vt:lpstr>
      <vt:lpstr>Day One APS: Division of Academics FY22 Health and Safety Guidelines </vt:lpstr>
      <vt:lpstr>PowerPoint Presentation</vt:lpstr>
      <vt:lpstr>Day One APS: Division of Schools SY21-22 District Quarantine Instructional Guidance</vt:lpstr>
      <vt:lpstr>Day One APS: Division of Schools SY21-22 District Quarantine Instructional Guidance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Kinnebrew, Ketisha J;Curtis, Paula</dc:creator>
  <cp:lastModifiedBy>McNamee, Tamika</cp:lastModifiedBy>
  <cp:revision>58</cp:revision>
  <cp:lastPrinted>2021-08-02T14:47:05Z</cp:lastPrinted>
  <dcterms:created xsi:type="dcterms:W3CDTF">2021-07-26T23:13:31Z</dcterms:created>
  <dcterms:modified xsi:type="dcterms:W3CDTF">2021-09-10T12:45:16Z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2020-09-04T00:00:00Z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2021-07-26T00:00:00Z</vt:filetime>
  </property>
</Properties>
</file>